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8" r:id="rId12"/>
    <p:sldId id="271" r:id="rId13"/>
    <p:sldId id="272" r:id="rId14"/>
    <p:sldId id="266" r:id="rId15"/>
    <p:sldId id="267" r:id="rId16"/>
    <p:sldId id="273" r:id="rId17"/>
    <p:sldId id="274" r:id="rId18"/>
    <p:sldId id="275" r:id="rId19"/>
    <p:sldId id="276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30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5" r:id="rId40"/>
    <p:sldId id="294" r:id="rId41"/>
    <p:sldId id="296" r:id="rId42"/>
    <p:sldId id="298" r:id="rId43"/>
    <p:sldId id="297" r:id="rId44"/>
    <p:sldId id="299" r:id="rId45"/>
    <p:sldId id="300" r:id="rId46"/>
    <p:sldId id="301" r:id="rId47"/>
    <p:sldId id="303" r:id="rId4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88045" autoAdjust="0"/>
  </p:normalViewPr>
  <p:slideViewPr>
    <p:cSldViewPr>
      <p:cViewPr varScale="1">
        <p:scale>
          <a:sx n="123" d="100"/>
          <a:sy n="123" d="100"/>
        </p:scale>
        <p:origin x="212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2EEBC-8D22-47F4-AD50-10F436FBCFF1}" type="datetimeFigureOut">
              <a:rPr lang="pt-BR" smtClean="0"/>
              <a:pPr/>
              <a:t>30/09/16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E869A-687D-4D55-867B-0E7D17DA4C03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727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3693-D057-4B69-8FAC-D7B59400F5B6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se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08D-1F9A-440F-A50F-6A345DD75D1E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476672"/>
            <a:ext cx="7867600" cy="5904656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26E5E-EB2D-4BC6-B1AF-0608CE70224B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ADA9D-E93F-4CB5-953C-2EAA02945A63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C2967-502C-457F-A41A-A12C19C430FE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23D61-E695-419A-A572-D5AFC693ADFA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Aplicações Ricas para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2F1A-0790-4003-8376-EE14FC95AED9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887AA-F0BF-462D-96FA-BEA249BA42D6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9C96-8475-4B38-A0F3-DA497EA7AC9F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9281A-9B81-40A4-BEBF-878499A060F0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4992-4BD9-46AC-87E9-6D0EC7828555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08D-1F9A-440F-A50F-6A345DD75D1E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 sem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DA08D-1F9A-440F-A50F-6A345DD75D1E}" type="datetime1">
              <a:rPr lang="pt-BR" smtClean="0"/>
              <a:pPr/>
              <a:t>30/09/16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Aplicações Ricas para Internet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95592" cy="56402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C14DD0B-C2F8-4D46-8B04-4588A6EB2F29}" type="slidenum">
              <a:rPr lang="pt-BR" smtClean="0"/>
              <a:pPr/>
              <a:t>‹n.º›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pt-BR" dirty="0"/>
              <a:t>Aplicações Ricas para Internet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85EFC5F-0D04-4AFF-8047-66A3202E228A}" type="datetime1">
              <a:rPr lang="pt-BR" smtClean="0"/>
              <a:pPr/>
              <a:t>30/09/16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21" r:id="rId9"/>
    <p:sldLayoutId id="2147483722" r:id="rId10"/>
    <p:sldLayoutId id="2147483717" r:id="rId11"/>
    <p:sldLayoutId id="2147483718" r:id="rId12"/>
    <p:sldLayoutId id="214748371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5400" dirty="0"/>
              <a:t>Novos Componentes do HTML5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Gabriel de Faria </a:t>
            </a:r>
            <a:r>
              <a:rPr lang="pt-BR" dirty="0" err="1"/>
              <a:t>Andery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300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Estruturais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seção (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section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) representa um elemento de uso mais geral, e contém um grupo lógico de conteúdo relacionado</a:t>
            </a:r>
          </a:p>
          <a:p>
            <a:pPr lvl="1"/>
            <a:r>
              <a:rPr lang="pt-BR" dirty="0"/>
              <a:t>Pode tanto conter artigos quanto dividir um artigo em seções</a:t>
            </a:r>
          </a:p>
          <a:p>
            <a:r>
              <a:rPr lang="pt-BR" dirty="0"/>
              <a:t>Um artigo (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article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) representa um componente autocontido de uma página, que poderia ser distribuído ou reutilizado independentemente</a:t>
            </a:r>
          </a:p>
          <a:p>
            <a:pPr lvl="1"/>
            <a:r>
              <a:rPr lang="pt-BR" dirty="0"/>
              <a:t>Exemplos?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99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Estruturais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Quando devemos usar &lt;</a:t>
            </a:r>
            <a:r>
              <a:rPr lang="pt-BR" dirty="0" err="1"/>
              <a:t>article</a:t>
            </a:r>
            <a:r>
              <a:rPr lang="pt-BR" dirty="0"/>
              <a:t>&gt;?</a:t>
            </a:r>
          </a:p>
          <a:p>
            <a:r>
              <a:rPr lang="pt-BR" dirty="0"/>
              <a:t>Quando devemos usar &lt;</a:t>
            </a:r>
            <a:r>
              <a:rPr lang="pt-BR" dirty="0" err="1"/>
              <a:t>section</a:t>
            </a:r>
            <a:r>
              <a:rPr lang="pt-BR" dirty="0"/>
              <a:t>&gt;?</a:t>
            </a:r>
          </a:p>
          <a:p>
            <a:r>
              <a:rPr lang="pt-BR" dirty="0"/>
              <a:t>E &lt;</a:t>
            </a:r>
            <a:r>
              <a:rPr lang="pt-BR" dirty="0" err="1"/>
              <a:t>div</a:t>
            </a:r>
            <a:r>
              <a:rPr lang="pt-BR" dirty="0"/>
              <a:t>&gt;?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33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Estruturais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tais elementos, como ficaria a estrutura de um post de blog?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016" y="2492896"/>
            <a:ext cx="4323184" cy="364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8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Estruturais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aside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deve possuir conteúdo relacionado ao conteúdo que o cerca, mas exibido de forma separada</a:t>
            </a:r>
          </a:p>
          <a:p>
            <a:pPr lvl="1"/>
            <a:r>
              <a:rPr lang="pt-BR" dirty="0"/>
              <a:t>Exemplos?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88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Novos Elementos do HTML5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08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indicar a data e/ou hora de forma universal, foi criado um novo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&lt;time&gt;</a:t>
            </a:r>
          </a:p>
          <a:p>
            <a:pPr lvl="1"/>
            <a:r>
              <a:rPr lang="pt-BR" dirty="0"/>
              <a:t>Serve para especificar a data no formato ISO 8601</a:t>
            </a:r>
          </a:p>
          <a:p>
            <a:pPr lvl="1"/>
            <a:r>
              <a:rPr lang="pt-BR" dirty="0"/>
              <a:t>Não é visível para o usuário final, sendo útil para que outro site ou serviço saiba quando o artigo/notícia/post foi publicado</a:t>
            </a:r>
          </a:p>
          <a:p>
            <a:pPr lvl="1"/>
            <a:r>
              <a:rPr lang="pt-BR" dirty="0"/>
              <a:t>Exemplos?</a:t>
            </a:r>
          </a:p>
          <a:p>
            <a:pPr lvl="2"/>
            <a:r>
              <a:rPr lang="pt-BR" dirty="0"/>
              <a:t>Permite, por exemplo, que a data e hora de eventos apareça em resultados de busca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6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Exemplos de uso: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="2011-06-01"&gt;</a:t>
            </a:r>
            <a:r>
              <a:rPr lang="en-US" dirty="0"/>
              <a:t>Um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="20:00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"&gt;</a:t>
            </a:r>
            <a:r>
              <a:rPr lang="en-US" dirty="0"/>
              <a:t>Uma hora </a:t>
            </a:r>
            <a:r>
              <a:rPr lang="en-US" dirty="0" err="1"/>
              <a:t>qualquer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="2011-06-01T20:00-03:00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"&gt;</a:t>
            </a:r>
            <a:r>
              <a:rPr lang="en-US" dirty="0" err="1"/>
              <a:t>Dia</a:t>
            </a:r>
            <a:r>
              <a:rPr lang="en-US" dirty="0"/>
              <a:t> e hora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Formato do </a:t>
            </a:r>
            <a:r>
              <a:rPr lang="pt-BR" dirty="0" err="1"/>
              <a:t>datetime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YYYY-MM-DD para ano, mês e dia</a:t>
            </a:r>
          </a:p>
          <a:p>
            <a:pPr lvl="1"/>
            <a:r>
              <a:rPr lang="pt-BR" dirty="0"/>
              <a:t>Separar a data da hora por um T</a:t>
            </a:r>
          </a:p>
          <a:p>
            <a:pPr lvl="1"/>
            <a:r>
              <a:rPr lang="pt-BR" dirty="0"/>
              <a:t>HH:MM para hora e minuto</a:t>
            </a:r>
          </a:p>
          <a:p>
            <a:pPr lvl="2"/>
            <a:r>
              <a:rPr lang="pt-BR" dirty="0"/>
              <a:t>Se usado sem data, não precisa do T</a:t>
            </a:r>
          </a:p>
          <a:p>
            <a:pPr lvl="2"/>
            <a:r>
              <a:rPr lang="pt-BR" dirty="0"/>
              <a:t>Se usado com data, além do T antes, precisa informar o fuso depois</a:t>
            </a:r>
          </a:p>
          <a:p>
            <a:pPr lvl="3"/>
            <a:r>
              <a:rPr lang="pt-BR" dirty="0"/>
              <a:t>“Z” para UTC ou as horas do fuso com o símbolo de + ou –</a:t>
            </a:r>
          </a:p>
          <a:p>
            <a:pPr lvl="2"/>
            <a:r>
              <a:rPr lang="pt-BR" dirty="0"/>
              <a:t>Pode-se especificar os segundos e os milissegundos</a:t>
            </a:r>
          </a:p>
          <a:p>
            <a:r>
              <a:rPr lang="pt-BR" dirty="0"/>
              <a:t>Tudo junto: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=“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2011-06-01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20:00:00.001</a:t>
            </a:r>
            <a:r>
              <a:rPr lang="en-US" dirty="0">
                <a:solidFill>
                  <a:srgbClr val="003300"/>
                </a:solidFill>
              </a:rPr>
              <a:t>-03:00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"&gt;</a:t>
            </a:r>
            <a:r>
              <a:rPr lang="en-US" dirty="0"/>
              <a:t>Data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=“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2011-06-01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20:00:00.001</a:t>
            </a:r>
            <a:r>
              <a:rPr lang="en-US" dirty="0">
                <a:solidFill>
                  <a:srgbClr val="003300"/>
                </a:solidFill>
              </a:rPr>
              <a:t>Z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"&gt;</a:t>
            </a:r>
            <a:r>
              <a:rPr lang="en-US" dirty="0"/>
              <a:t>Data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4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será impresso para o usuário nos exemplos abaixo?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="2013-08-01"&gt;</a:t>
            </a:r>
            <a:r>
              <a:rPr lang="en-US" dirty="0"/>
              <a:t>Data: 01/08/2013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="2015-08-19T20:00-03:00"&gt;</a:t>
            </a:r>
            <a:r>
              <a:rPr lang="en-US" dirty="0" err="1"/>
              <a:t>Hoje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59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indicar que uma data é a data de publicação de um artigo, utilizar o atributo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pubdate</a:t>
            </a:r>
            <a:r>
              <a:rPr lang="pt-BR" dirty="0"/>
              <a:t>: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&lt;time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="2013-08-01"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pubdate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dirty="0"/>
              <a:t>01/08/2013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&lt;/time&gt;</a:t>
            </a:r>
          </a:p>
          <a:p>
            <a:r>
              <a:rPr lang="pt-BR" dirty="0"/>
              <a:t>Por que utilizar esse atributo?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53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84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e Hora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poderíamos melhorar a estrutura de um post de blog com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&lt;time&gt;</a:t>
            </a:r>
            <a:r>
              <a:rPr lang="pt-BR" dirty="0"/>
              <a:t>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20888"/>
            <a:ext cx="3706674" cy="35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76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Já existe um elemento para adicionar imagens em HTML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img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pt-BR" dirty="0"/>
              <a:t>Qual o problema com ele?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4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novo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&lt;figure&gt; </a:t>
            </a:r>
            <a:r>
              <a:rPr lang="pt-BR" dirty="0"/>
              <a:t>agrupa a imagem e uma legenda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&lt;figure&gt;</a:t>
            </a:r>
            <a:r>
              <a:rPr lang="pt-BR" dirty="0"/>
              <a:t> não precisa conter necessariamente uma imagem</a:t>
            </a:r>
          </a:p>
          <a:p>
            <a:pPr lvl="1"/>
            <a:r>
              <a:rPr lang="pt-BR" dirty="0"/>
              <a:t>Pode conter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svg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,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canvas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 ou até “ASCII </a:t>
            </a:r>
            <a:r>
              <a:rPr lang="pt-BR" dirty="0" err="1"/>
              <a:t>art</a:t>
            </a:r>
            <a:r>
              <a:rPr lang="pt-BR" dirty="0"/>
              <a:t>” em um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pre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pt-BR" dirty="0"/>
              <a:t>A legenda fica no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figcaption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dentro de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&lt;figure&gt;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276872"/>
            <a:ext cx="53054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52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novo elemento para exibir mais detalhes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details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pt-BR" dirty="0"/>
              <a:t>Possui o atributo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open</a:t>
            </a:r>
            <a:r>
              <a:rPr lang="pt-BR" dirty="0"/>
              <a:t>, para indicar que o mesmo deve aparecer aberto</a:t>
            </a:r>
          </a:p>
          <a:p>
            <a:r>
              <a:rPr lang="pt-BR" dirty="0"/>
              <a:t>Só o </a:t>
            </a:r>
            <a:r>
              <a:rPr lang="pt-BR" dirty="0" err="1"/>
              <a:t>Chrome</a:t>
            </a:r>
            <a:r>
              <a:rPr lang="pt-BR" dirty="0"/>
              <a:t> implementa por enquanto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9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Destaque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destacar um trecho do texto, existe um novo elemento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mark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pt-BR" dirty="0"/>
              <a:t>Indica uma parte do documento que deve ser destacada devido a sua relevância para a atividade do usuário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42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outros novos elementos, alguns com implementações outros sem: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ruby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,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rt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,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rp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: Servem para indicar a pronúncia de fonemas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keygen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: Serve para gerar uma chave pública de criptografia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progress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,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&lt;meter&gt;</a:t>
            </a:r>
            <a:r>
              <a:rPr lang="pt-BR" dirty="0"/>
              <a:t>: Barras de progresso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&lt;menu&gt;</a:t>
            </a:r>
            <a:r>
              <a:rPr lang="pt-BR" dirty="0"/>
              <a:t>: Cria menus de contexto com ícones e comandos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79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Redefinidos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41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de Bloco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de âncora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&lt;a&gt; </a:t>
            </a:r>
            <a:r>
              <a:rPr lang="pt-BR" dirty="0"/>
              <a:t>agora pode ser utilizado para criar um link de bloco</a:t>
            </a:r>
          </a:p>
          <a:p>
            <a:pPr lvl="1"/>
            <a:r>
              <a:rPr lang="pt-BR" dirty="0"/>
              <a:t>Ou seja, dentro de um elemento &lt;a&gt; pode haver quaisquer elementos, como parágrafos e imagens</a:t>
            </a:r>
          </a:p>
          <a:p>
            <a:pPr lvl="1"/>
            <a:r>
              <a:rPr lang="pt-BR" dirty="0"/>
              <a:t>Para que isso poderia ser útil?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89040"/>
            <a:ext cx="63055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7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Ênfase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Quais elementos são usados para destacar ou enfatizar um texto?</a:t>
            </a:r>
          </a:p>
          <a:p>
            <a:pPr lvl="1"/>
            <a:r>
              <a:rPr lang="pt-BR" dirty="0"/>
              <a:t>&lt;b&gt;</a:t>
            </a:r>
          </a:p>
          <a:p>
            <a:pPr lvl="1"/>
            <a:r>
              <a:rPr lang="pt-BR" dirty="0"/>
              <a:t>&lt;i&gt;</a:t>
            </a:r>
          </a:p>
          <a:p>
            <a:pPr lvl="1"/>
            <a:r>
              <a:rPr lang="pt-BR" dirty="0"/>
              <a:t>&lt;em&gt;</a:t>
            </a:r>
          </a:p>
          <a:p>
            <a:pPr lvl="1"/>
            <a:r>
              <a:rPr lang="pt-BR" dirty="0"/>
              <a:t>&lt;</a:t>
            </a:r>
            <a:r>
              <a:rPr lang="pt-BR" dirty="0" err="1"/>
              <a:t>strong</a:t>
            </a:r>
            <a:r>
              <a:rPr lang="pt-BR" dirty="0"/>
              <a:t>&gt;</a:t>
            </a:r>
          </a:p>
          <a:p>
            <a:r>
              <a:rPr lang="pt-BR" dirty="0"/>
              <a:t>Qual a diferença entre eles?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190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Ênfase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&lt;b&gt;</a:t>
            </a:r>
            <a:r>
              <a:rPr lang="pt-BR" dirty="0"/>
              <a:t> representa um texto destacado sem nenhuma importância real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9900"/>
            <a:ext cx="52387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7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05497"/>
            <a:ext cx="4781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035375" y="4449886"/>
            <a:ext cx="40941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Elementos de título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&lt;h1&gt;</a:t>
            </a:r>
            <a:r>
              <a:rPr lang="pt-BR" dirty="0"/>
              <a:t> a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&lt;h6&gt;</a:t>
            </a:r>
            <a:r>
              <a:rPr lang="pt-BR" dirty="0"/>
              <a:t> devem ser usados apenas para nomear seções e subseções, não como subtítulo.</a:t>
            </a:r>
          </a:p>
        </p:txBody>
      </p:sp>
    </p:spTree>
    <p:extLst>
      <p:ext uri="{BB962C8B-B14F-4D97-AF65-F5344CB8AC3E}">
        <p14:creationId xmlns:p14="http://schemas.microsoft.com/office/powerpoint/2010/main" val="41247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Ênfase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&lt;i&gt;</a:t>
            </a:r>
            <a:r>
              <a:rPr lang="pt-BR" dirty="0"/>
              <a:t> serve para indicar uma característica diferente no texto, não para enfatizar o significado ou importância</a:t>
            </a:r>
          </a:p>
          <a:p>
            <a:pPr lvl="1"/>
            <a:r>
              <a:rPr lang="pt-BR" dirty="0"/>
              <a:t>Exemplos?</a:t>
            </a:r>
          </a:p>
          <a:p>
            <a:pPr lvl="2"/>
            <a:r>
              <a:rPr lang="pt-BR" dirty="0"/>
              <a:t>Palavras em outros idiomas</a:t>
            </a:r>
          </a:p>
          <a:p>
            <a:pPr lvl="2"/>
            <a:r>
              <a:rPr lang="pt-BR" dirty="0"/>
              <a:t>Termos técnicos</a:t>
            </a:r>
          </a:p>
          <a:p>
            <a:pPr lvl="2"/>
            <a:r>
              <a:rPr lang="pt-BR" dirty="0"/>
              <a:t>Nomes científicos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1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Ênfase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&lt;em&gt;</a:t>
            </a:r>
            <a:r>
              <a:rPr lang="pt-BR" dirty="0"/>
              <a:t> serve para enfatizar uma palavra na frase que muda o sentido</a:t>
            </a:r>
          </a:p>
          <a:p>
            <a:pPr lvl="1"/>
            <a:r>
              <a:rPr lang="pt-BR" dirty="0"/>
              <a:t>Exemplos?</a:t>
            </a:r>
          </a:p>
          <a:p>
            <a:pPr lvl="2"/>
            <a:r>
              <a:rPr lang="pt-BR" dirty="0"/>
              <a:t>Observe as frases:</a:t>
            </a:r>
          </a:p>
          <a:p>
            <a:pPr lvl="3"/>
            <a:r>
              <a:rPr lang="pt-BR" dirty="0"/>
              <a:t>“Chame um médico agora.”</a:t>
            </a:r>
          </a:p>
          <a:p>
            <a:pPr lvl="3"/>
            <a:r>
              <a:rPr lang="pt-BR" dirty="0"/>
              <a:t>“Chame um médico </a:t>
            </a:r>
            <a:r>
              <a:rPr lang="pt-BR" i="1" dirty="0"/>
              <a:t>agora</a:t>
            </a:r>
            <a:r>
              <a:rPr lang="pt-BR" dirty="0"/>
              <a:t>!”</a:t>
            </a:r>
          </a:p>
          <a:p>
            <a:pPr lvl="2"/>
            <a:r>
              <a:rPr lang="pt-BR" dirty="0"/>
              <a:t>Destaca um modo diferente de pronunciar uma palavra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260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Ênfase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strong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serve para enfatizar a importância do conteúdo destacado</a:t>
            </a:r>
          </a:p>
          <a:p>
            <a:pPr lvl="1"/>
            <a:r>
              <a:rPr lang="pt-BR" dirty="0"/>
              <a:t>Qual a diferença do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strong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e do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&lt;em&gt;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Exemplos?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81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small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representa um comentário a parte do texto</a:t>
            </a:r>
          </a:p>
          <a:p>
            <a:pPr lvl="1"/>
            <a:r>
              <a:rPr lang="pt-BR" dirty="0"/>
              <a:t>Não necessariamente um texto pequeno</a:t>
            </a: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hr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representa uma quebra temática de parágrafo, isto é, uma mudança de assunto</a:t>
            </a:r>
          </a:p>
          <a:p>
            <a:pPr lvl="1"/>
            <a:r>
              <a:rPr lang="pt-BR" dirty="0"/>
              <a:t>Pode ser substituído via CSS por uma imagem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47815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4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&lt;s&gt;</a:t>
            </a:r>
            <a:r>
              <a:rPr lang="pt-BR" dirty="0"/>
              <a:t> indica um conteúdo que foi preciso ou relevante no passado, mas não é mais</a:t>
            </a: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del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indica um conteúdo que foi marcado para ser removido</a:t>
            </a:r>
          </a:p>
          <a:p>
            <a:pPr lvl="1"/>
            <a:r>
              <a:rPr lang="pt-BR" dirty="0"/>
              <a:t>Pode nem ser exibido para o usuário</a:t>
            </a: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ins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indica um conteúdo que foi adicionado ao documento</a:t>
            </a:r>
          </a:p>
          <a:p>
            <a:pPr lvl="1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del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e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ins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têm os atributos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cite</a:t>
            </a:r>
            <a:r>
              <a:rPr lang="pt-BR" dirty="0"/>
              <a:t> e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lvl="2"/>
            <a:r>
              <a:rPr lang="pt-BR" dirty="0"/>
              <a:t>O atributo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cite</a:t>
            </a:r>
            <a:r>
              <a:rPr lang="pt-BR" dirty="0"/>
              <a:t> é usado para indicar uma URL explicando a razão da adição/remoção</a:t>
            </a:r>
          </a:p>
          <a:p>
            <a:pPr lvl="2"/>
            <a:r>
              <a:rPr lang="pt-BR" dirty="0"/>
              <a:t>O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datetime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/>
              <a:t>é usado para indicar a data da edição, no mesmo formato que no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&lt;time&gt;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3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Elementos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ol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agora permite especificar o início da lista através do atributo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start</a:t>
            </a:r>
            <a:r>
              <a:rPr lang="pt-BR" dirty="0"/>
              <a:t> (tinha sido depreciado) e se a lista vai ser em ordem decrescente através do atributo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reversed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&lt;dl&gt; </a:t>
            </a:r>
            <a:r>
              <a:rPr lang="pt-BR" dirty="0"/>
              <a:t>agora pode ser usado como uma lista associativa qualquer de chave-valor</a:t>
            </a:r>
          </a:p>
          <a:p>
            <a:pPr lvl="1"/>
            <a:r>
              <a:rPr lang="pt-BR" dirty="0"/>
              <a:t>Exemplos?</a:t>
            </a: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&lt;cite&gt; </a:t>
            </a:r>
            <a:r>
              <a:rPr lang="pt-BR" dirty="0"/>
              <a:t>agora deve ser usado apenas para referenciar obras, nunca autores</a:t>
            </a:r>
          </a:p>
          <a:p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address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pt-BR" dirty="0"/>
              <a:t>deve ser usado para identificar as informações de contato do autor do documento ou artigo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60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analisar uma página...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8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75081"/>
            <a:ext cx="4608512" cy="6494279"/>
          </a:xfrm>
        </p:spPr>
      </p:pic>
    </p:spTree>
    <p:extLst>
      <p:ext uri="{BB962C8B-B14F-4D97-AF65-F5344CB8AC3E}">
        <p14:creationId xmlns:p14="http://schemas.microsoft.com/office/powerpoint/2010/main" val="274073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por partes...</a:t>
            </a:r>
          </a:p>
        </p:txBody>
      </p:sp>
    </p:spTree>
    <p:extLst>
      <p:ext uri="{BB962C8B-B14F-4D97-AF65-F5344CB8AC3E}">
        <p14:creationId xmlns:p14="http://schemas.microsoft.com/office/powerpoint/2010/main" val="395935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7806"/>
            <a:ext cx="7867650" cy="2150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467544" y="1340768"/>
            <a:ext cx="7704856" cy="2880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&lt;header&gt;</a:t>
            </a:r>
          </a:p>
        </p:txBody>
      </p:sp>
      <p:sp>
        <p:nvSpPr>
          <p:cNvPr id="6" name="Retângulo 5"/>
          <p:cNvSpPr/>
          <p:nvPr/>
        </p:nvSpPr>
        <p:spPr>
          <a:xfrm>
            <a:off x="619944" y="3429000"/>
            <a:ext cx="7408440" cy="7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nav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347864" y="2276871"/>
            <a:ext cx="879362" cy="5862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&lt;time&gt;</a:t>
            </a:r>
          </a:p>
        </p:txBody>
      </p:sp>
    </p:spTree>
    <p:extLst>
      <p:ext uri="{BB962C8B-B14F-4D97-AF65-F5344CB8AC3E}">
        <p14:creationId xmlns:p14="http://schemas.microsoft.com/office/powerpoint/2010/main" val="1541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35375" y="4881934"/>
            <a:ext cx="409415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trecho acima não pode ser considerado um “artigo”. Deve haver um significado semântico para se utilizar 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article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, geralmente com um título.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73533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15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06" y="188640"/>
            <a:ext cx="1030340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tângulo 8"/>
          <p:cNvSpPr/>
          <p:nvPr/>
        </p:nvSpPr>
        <p:spPr>
          <a:xfrm>
            <a:off x="3635896" y="116632"/>
            <a:ext cx="2160240" cy="6624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aside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32551" y="3212976"/>
            <a:ext cx="1970557" cy="2160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nav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732551" y="5445224"/>
            <a:ext cx="1970557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section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2325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0474"/>
            <a:ext cx="3041419" cy="6558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627784" y="60385"/>
            <a:ext cx="4176464" cy="6680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div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23928" y="146649"/>
            <a:ext cx="2736304" cy="1302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&lt;figure&gt;</a:t>
            </a:r>
          </a:p>
        </p:txBody>
      </p:sp>
    </p:spTree>
    <p:extLst>
      <p:ext uri="{BB962C8B-B14F-4D97-AF65-F5344CB8AC3E}">
        <p14:creationId xmlns:p14="http://schemas.microsoft.com/office/powerpoint/2010/main" val="340883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16" y="116632"/>
            <a:ext cx="2156418" cy="66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3131840" y="60385"/>
            <a:ext cx="3096344" cy="1856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article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6" name="Retângulo 5"/>
          <p:cNvSpPr/>
          <p:nvPr/>
        </p:nvSpPr>
        <p:spPr>
          <a:xfrm>
            <a:off x="3203848" y="1216325"/>
            <a:ext cx="2736304" cy="664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nav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4721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8482"/>
            <a:ext cx="2325675" cy="6570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803904" y="44624"/>
            <a:ext cx="2568296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section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7" name="Retângulo 6"/>
          <p:cNvSpPr/>
          <p:nvPr/>
        </p:nvSpPr>
        <p:spPr>
          <a:xfrm>
            <a:off x="3862427" y="404664"/>
            <a:ext cx="2365758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article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8" name="Retângulo 7"/>
          <p:cNvSpPr/>
          <p:nvPr/>
        </p:nvSpPr>
        <p:spPr>
          <a:xfrm>
            <a:off x="3862427" y="1814844"/>
            <a:ext cx="2365758" cy="748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article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457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8778"/>
            <a:ext cx="7867650" cy="478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95536" y="764704"/>
            <a:ext cx="7848872" cy="44644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aside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7" name="Retângulo 6"/>
          <p:cNvSpPr/>
          <p:nvPr/>
        </p:nvSpPr>
        <p:spPr>
          <a:xfrm>
            <a:off x="395536" y="5266944"/>
            <a:ext cx="7848872" cy="7543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footer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8" name="Retângulo 7"/>
          <p:cNvSpPr/>
          <p:nvPr/>
        </p:nvSpPr>
        <p:spPr>
          <a:xfrm>
            <a:off x="609583" y="1208122"/>
            <a:ext cx="7490808" cy="20048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nav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9" name="Retângulo 8"/>
          <p:cNvSpPr/>
          <p:nvPr/>
        </p:nvSpPr>
        <p:spPr>
          <a:xfrm>
            <a:off x="609584" y="3240634"/>
            <a:ext cx="7490808" cy="1915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pt-BR" b="1" dirty="0">
                <a:solidFill>
                  <a:schemeClr val="accent6"/>
                </a:solidFill>
              </a:rPr>
              <a:t>&lt;</a:t>
            </a:r>
            <a:r>
              <a:rPr lang="pt-BR" b="1" dirty="0" err="1">
                <a:solidFill>
                  <a:schemeClr val="accent6"/>
                </a:solidFill>
              </a:rPr>
              <a:t>nav</a:t>
            </a:r>
            <a:r>
              <a:rPr lang="pt-BR" b="1" dirty="0">
                <a:solidFill>
                  <a:schemeClr val="accent6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308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vamos analisar uma notícia do site...</a:t>
            </a:r>
          </a:p>
        </p:txBody>
      </p:sp>
    </p:spTree>
    <p:extLst>
      <p:ext uri="{BB962C8B-B14F-4D97-AF65-F5344CB8AC3E}">
        <p14:creationId xmlns:p14="http://schemas.microsoft.com/office/powerpoint/2010/main" val="42916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52" y="476250"/>
            <a:ext cx="5859145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16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Crie a página inicial de um site de notícias utilizando o máximo de elementos vistos em aula. A página deve conter:</a:t>
            </a:r>
          </a:p>
          <a:p>
            <a:pPr lvl="1"/>
            <a:r>
              <a:rPr lang="pt-BR" dirty="0"/>
              <a:t>O nome do jornal em destaque</a:t>
            </a:r>
          </a:p>
          <a:p>
            <a:pPr lvl="1"/>
            <a:r>
              <a:rPr lang="pt-BR" dirty="0"/>
              <a:t>A data do dia</a:t>
            </a:r>
          </a:p>
          <a:p>
            <a:pPr lvl="1"/>
            <a:r>
              <a:rPr lang="pt-BR" dirty="0"/>
              <a:t>Links para as categorias</a:t>
            </a:r>
          </a:p>
          <a:p>
            <a:pPr lvl="1"/>
            <a:r>
              <a:rPr lang="pt-BR" dirty="0"/>
              <a:t>Uma área principal com as notícias</a:t>
            </a:r>
          </a:p>
          <a:p>
            <a:pPr lvl="2"/>
            <a:r>
              <a:rPr lang="pt-BR" dirty="0"/>
              <a:t>As notícias devem estar divididas em categorias</a:t>
            </a:r>
          </a:p>
          <a:p>
            <a:pPr lvl="1"/>
            <a:r>
              <a:rPr lang="pt-BR" dirty="0"/>
              <a:t>Uma notícia em destaque com imagem grande</a:t>
            </a:r>
          </a:p>
          <a:p>
            <a:pPr lvl="1"/>
            <a:r>
              <a:rPr lang="pt-BR" dirty="0"/>
              <a:t>Uma barra lateral com as últimas notícias, os colunistas, e uma área para propaganda</a:t>
            </a:r>
          </a:p>
          <a:p>
            <a:pPr lvl="1"/>
            <a:r>
              <a:rPr lang="pt-BR" dirty="0"/>
              <a:t>Uma área inferior contendo propaganda, links para as categorias, informações de contato e direito autoral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69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35375" y="4653136"/>
            <a:ext cx="409415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“artigo” deveria abranger todo o conteúdo, não só o título, que deve estar dentro de um elemento de título (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&lt;h1&gt;</a:t>
            </a:r>
            <a:r>
              <a:rPr lang="pt-BR" dirty="0"/>
              <a:t> a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&lt;h6&gt;</a:t>
            </a:r>
            <a:r>
              <a:rPr lang="pt-BR" dirty="0"/>
              <a:t>).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64904"/>
            <a:ext cx="72961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1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035375" y="4653136"/>
            <a:ext cx="409415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Os elementos de título (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&lt;h1&gt;</a:t>
            </a:r>
            <a:r>
              <a:rPr lang="pt-BR" dirty="0"/>
              <a:t> a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&lt;h6&gt;</a:t>
            </a:r>
            <a:r>
              <a:rPr lang="pt-BR" dirty="0"/>
              <a:t>) devem ser utilizados unicamente como tal, não como parágrafos.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3" y="2492896"/>
            <a:ext cx="77628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0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5" y="2057747"/>
            <a:ext cx="764857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864717" y="5805264"/>
            <a:ext cx="44354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section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 deve representar uma seção, geralmente com título, não uma lista. Além disso, os itens não são títulos.</a:t>
            </a:r>
          </a:p>
        </p:txBody>
      </p:sp>
    </p:spTree>
    <p:extLst>
      <p:ext uri="{BB962C8B-B14F-4D97-AF65-F5344CB8AC3E}">
        <p14:creationId xmlns:p14="http://schemas.microsoft.com/office/powerpoint/2010/main" val="263434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5" y="2048222"/>
            <a:ext cx="6924675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035375" y="6023029"/>
            <a:ext cx="40941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elemento de título deve fazer parte do “artigo”.</a:t>
            </a:r>
          </a:p>
        </p:txBody>
      </p:sp>
    </p:spTree>
    <p:extLst>
      <p:ext uri="{BB962C8B-B14F-4D97-AF65-F5344CB8AC3E}">
        <p14:creationId xmlns:p14="http://schemas.microsoft.com/office/powerpoint/2010/main" val="27456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o problema com o trecho abaixo?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Aplicações Ricas para Internet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26121"/>
            <a:ext cx="73533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035375" y="6021288"/>
            <a:ext cx="409415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O elemento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article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pt-BR" dirty="0"/>
              <a:t> é desnecessário, já que só existe um nessa seção.</a:t>
            </a:r>
          </a:p>
        </p:txBody>
      </p:sp>
    </p:spTree>
    <p:extLst>
      <p:ext uri="{BB962C8B-B14F-4D97-AF65-F5344CB8AC3E}">
        <p14:creationId xmlns:p14="http://schemas.microsoft.com/office/powerpoint/2010/main" val="5133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Perspectiva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11413</TotalTime>
  <Words>1658</Words>
  <Application>Microsoft Macintosh PowerPoint</Application>
  <PresentationFormat>Apresentação na tela (4:3)</PresentationFormat>
  <Paragraphs>230</Paragraphs>
  <Slides>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Cambria</vt:lpstr>
      <vt:lpstr>Adjacência</vt:lpstr>
      <vt:lpstr>Novos Componentes do HTML5</vt:lpstr>
      <vt:lpstr>Revisão</vt:lpstr>
      <vt:lpstr>Revisão dos Exercícios</vt:lpstr>
      <vt:lpstr>Revisão dos Exercícios</vt:lpstr>
      <vt:lpstr>Revisão dos Exercícios</vt:lpstr>
      <vt:lpstr>Revisão dos Exercícios</vt:lpstr>
      <vt:lpstr>Revisão dos Exercícios</vt:lpstr>
      <vt:lpstr>Revisão dos Exercícios</vt:lpstr>
      <vt:lpstr>Revisão dos Exercícios</vt:lpstr>
      <vt:lpstr>Elementos Estruturais</vt:lpstr>
      <vt:lpstr>Elementos Estruturais</vt:lpstr>
      <vt:lpstr>Elementos Estruturais</vt:lpstr>
      <vt:lpstr>Elementos Estruturais</vt:lpstr>
      <vt:lpstr>Novos Elementos do HTML5</vt:lpstr>
      <vt:lpstr>Data e Hora</vt:lpstr>
      <vt:lpstr>Data e Hora</vt:lpstr>
      <vt:lpstr>Data e Hora</vt:lpstr>
      <vt:lpstr>Data e Hora</vt:lpstr>
      <vt:lpstr>Data e Hora</vt:lpstr>
      <vt:lpstr>Data e Hora</vt:lpstr>
      <vt:lpstr>Imagens</vt:lpstr>
      <vt:lpstr>Imagens</vt:lpstr>
      <vt:lpstr>Detalhes</vt:lpstr>
      <vt:lpstr>Destaque</vt:lpstr>
      <vt:lpstr>Outros Elementos</vt:lpstr>
      <vt:lpstr>Elementos Redefinidos</vt:lpstr>
      <vt:lpstr>Links de Bloco</vt:lpstr>
      <vt:lpstr>Elementos de Ênfase</vt:lpstr>
      <vt:lpstr>Elementos de Ênfase</vt:lpstr>
      <vt:lpstr>Elementos de Ênfase</vt:lpstr>
      <vt:lpstr>Elementos de Ênfase</vt:lpstr>
      <vt:lpstr>Elementos de Ênfase</vt:lpstr>
      <vt:lpstr>Outros Elementos</vt:lpstr>
      <vt:lpstr>Outros Elementos</vt:lpstr>
      <vt:lpstr>Outros Elementos</vt:lpstr>
      <vt:lpstr>Exercício</vt:lpstr>
      <vt:lpstr>Apresentação do PowerPoint</vt:lpstr>
      <vt:lpstr>Exercício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Exercício</vt:lpstr>
    </vt:vector>
  </TitlesOfParts>
  <Company>Microsoft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estender as possibilidades do WordPress utilizando PHP</dc:title>
  <dc:creator>Gabriel de Faria Andery</dc:creator>
  <cp:lastModifiedBy>Gabriel de Faria Andery</cp:lastModifiedBy>
  <cp:revision>379</cp:revision>
  <cp:lastPrinted>2016-03-04T21:56:48Z</cp:lastPrinted>
  <dcterms:created xsi:type="dcterms:W3CDTF">2013-06-10T21:54:28Z</dcterms:created>
  <dcterms:modified xsi:type="dcterms:W3CDTF">2016-09-30T18:49:43Z</dcterms:modified>
</cp:coreProperties>
</file>